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7" r:id="rId4"/>
    <p:sldId id="261" r:id="rId5"/>
    <p:sldId id="262" r:id="rId6"/>
    <p:sldId id="268" r:id="rId7"/>
    <p:sldId id="263" r:id="rId8"/>
    <p:sldId id="271" r:id="rId9"/>
    <p:sldId id="270" r:id="rId10"/>
    <p:sldId id="272" r:id="rId11"/>
    <p:sldId id="265" r:id="rId12"/>
    <p:sldId id="266" r:id="rId13"/>
    <p:sldId id="273" r:id="rId14"/>
    <p:sldId id="275" r:id="rId15"/>
    <p:sldId id="276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808080"/>
          </a:solidFill>
          <a:prstDash val="solid"/>
        </a:ln>
      </c:spPr>
    </c:sideWall>
    <c:backWall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54079254079332E-2"/>
          <c:y val="7.6923076923076983E-2"/>
          <c:w val="0.80419580419580561"/>
          <c:h val="0.8131868131868136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9999FF"/>
            </a:solidFill>
            <a:ln w="12690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993366"/>
            </a:solidFill>
            <a:ln w="12690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gapDepth val="0"/>
        <c:shape val="box"/>
        <c:axId val="80358016"/>
        <c:axId val="80363904"/>
        <c:axId val="0"/>
      </c:bar3DChart>
      <c:catAx>
        <c:axId val="80358016"/>
        <c:scaling>
          <c:orientation val="minMax"/>
        </c:scaling>
        <c:axPos val="b"/>
        <c:numFmt formatCode="General" sourceLinked="1"/>
        <c:tickLblPos val="low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0363904"/>
        <c:crosses val="autoZero"/>
        <c:auto val="1"/>
        <c:lblAlgn val="ctr"/>
        <c:lblOffset val="100"/>
        <c:tickLblSkip val="1"/>
        <c:tickMarkSkip val="1"/>
      </c:catAx>
      <c:valAx>
        <c:axId val="80363904"/>
        <c:scaling>
          <c:orientation val="minMax"/>
        </c:scaling>
        <c:axPos val="l"/>
        <c:majorGridlines>
          <c:spPr>
            <a:ln w="317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0358016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90909090909090906"/>
          <c:y val="0.39560439560439636"/>
          <c:w val="8.1585081585081681E-2"/>
          <c:h val="0.21428571428571427"/>
        </c:manualLayout>
      </c:layout>
      <c:spPr>
        <a:noFill/>
        <a:ln w="3173">
          <a:solidFill>
            <a:srgbClr val="000000"/>
          </a:solidFill>
          <a:prstDash val="solid"/>
        </a:ln>
      </c:spPr>
      <c:txPr>
        <a:bodyPr/>
        <a:lstStyle/>
        <a:p>
          <a:pPr>
            <a:defRPr sz="734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 w="12690">
      <a:solidFill>
        <a:srgbClr val="FFFFFF"/>
      </a:solidFill>
      <a:prstDash val="solid"/>
    </a:ln>
  </c:spPr>
  <c:txPr>
    <a:bodyPr/>
    <a:lstStyle/>
    <a:p>
      <a:pPr>
        <a:defRPr sz="79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808080"/>
          </a:solidFill>
          <a:prstDash val="solid"/>
        </a:ln>
      </c:spPr>
    </c:sideWall>
    <c:backWall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8243127500390285E-2"/>
          <c:y val="7.6922957280750048E-2"/>
          <c:w val="0.61052631578947369"/>
          <c:h val="0.8131868131868136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Беру и стараюсь охранять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Берегу сам и контролирую других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Ничего не делаю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</c:ser>
        <c:gapDepth val="0"/>
        <c:shape val="box"/>
        <c:axId val="80390784"/>
        <c:axId val="80871808"/>
        <c:axId val="0"/>
      </c:bar3DChart>
      <c:catAx>
        <c:axId val="8039078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0871808"/>
        <c:crosses val="autoZero"/>
        <c:auto val="1"/>
        <c:lblAlgn val="ctr"/>
        <c:lblOffset val="100"/>
        <c:tickLblSkip val="1"/>
        <c:tickMarkSkip val="1"/>
      </c:catAx>
      <c:valAx>
        <c:axId val="8087180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0390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894736842105263"/>
          <c:y val="0.34065934065934078"/>
          <c:w val="0.31403508771929872"/>
          <c:h val="0.31868131868131866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033C1-5FD9-4D26-9995-5C19B576B98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2AB6B52E-C03A-4C96-AE25-DA48C773BDF4}">
      <dgm:prSet/>
      <dgm:spPr/>
      <dgm:t>
        <a:bodyPr/>
        <a:lstStyle/>
        <a:p>
          <a:pPr marR="0" algn="ctr" rtl="0"/>
          <a:endParaRPr lang="ru-RU" baseline="0" dirty="0" smtClean="0">
            <a:latin typeface="Times New Roman"/>
          </a:endParaRPr>
        </a:p>
        <a:p>
          <a:pPr marR="0" algn="ctr" rtl="0"/>
          <a:r>
            <a:rPr lang="ru-RU" b="1" baseline="0" dirty="0" smtClean="0">
              <a:solidFill>
                <a:schemeClr val="tx1"/>
              </a:solidFill>
              <a:latin typeface="Times New Roman"/>
            </a:rPr>
            <a:t>Творческая группа</a:t>
          </a:r>
          <a:endParaRPr lang="ru-RU" dirty="0" smtClean="0">
            <a:solidFill>
              <a:schemeClr val="tx1"/>
            </a:solidFill>
          </a:endParaRPr>
        </a:p>
      </dgm:t>
    </dgm:pt>
    <dgm:pt modelId="{EDA6FC6B-E301-48FA-AE6F-83AA481EEFF5}" type="parTrans" cxnId="{5F583511-29C3-4F66-9E21-64877F96C35E}">
      <dgm:prSet/>
      <dgm:spPr/>
      <dgm:t>
        <a:bodyPr/>
        <a:lstStyle/>
        <a:p>
          <a:endParaRPr lang="ru-RU"/>
        </a:p>
      </dgm:t>
    </dgm:pt>
    <dgm:pt modelId="{BC3C537C-C20F-450B-8D47-5F60B7DF7BC0}" type="sibTrans" cxnId="{5F583511-29C3-4F66-9E21-64877F96C35E}">
      <dgm:prSet/>
      <dgm:spPr/>
      <dgm:t>
        <a:bodyPr/>
        <a:lstStyle/>
        <a:p>
          <a:endParaRPr lang="ru-RU"/>
        </a:p>
      </dgm:t>
    </dgm:pt>
    <dgm:pt modelId="{84F945FA-AC69-4379-8DDC-D2FFDC7E7AF5}">
      <dgm:prSet custT="1"/>
      <dgm:spPr/>
      <dgm:t>
        <a:bodyPr/>
        <a:lstStyle/>
        <a:p>
          <a:pPr marR="0" algn="ctr" rtl="0"/>
          <a:endParaRPr lang="ru-RU" sz="1200" baseline="0" dirty="0" smtClean="0">
            <a:latin typeface="Times New Roman"/>
          </a:endParaRPr>
        </a:p>
        <a:p>
          <a:pPr marR="0" algn="ctr" rtl="0"/>
          <a:r>
            <a:rPr lang="ru-RU" sz="1400" b="1" baseline="0" dirty="0" smtClean="0">
              <a:solidFill>
                <a:schemeClr val="tx1"/>
              </a:solidFill>
              <a:latin typeface="Times New Roman"/>
            </a:rPr>
            <a:t>МОУ СОШ с. Красная Горка</a:t>
          </a:r>
          <a:endParaRPr lang="ru-RU" sz="1400" dirty="0" smtClean="0">
            <a:solidFill>
              <a:schemeClr val="tx1"/>
            </a:solidFill>
          </a:endParaRPr>
        </a:p>
      </dgm:t>
    </dgm:pt>
    <dgm:pt modelId="{0FD02DE7-32D6-45D9-9E57-637AB683B8A0}" type="parTrans" cxnId="{1F295E19-BBF9-4AE1-9F10-0951ECC8CE83}">
      <dgm:prSet/>
      <dgm:spPr/>
      <dgm:t>
        <a:bodyPr/>
        <a:lstStyle/>
        <a:p>
          <a:endParaRPr lang="ru-RU"/>
        </a:p>
      </dgm:t>
    </dgm:pt>
    <dgm:pt modelId="{85A11501-9E5C-4B85-98C0-BEF663BE23AB}" type="sibTrans" cxnId="{1F295E19-BBF9-4AE1-9F10-0951ECC8CE83}">
      <dgm:prSet/>
      <dgm:spPr/>
      <dgm:t>
        <a:bodyPr/>
        <a:lstStyle/>
        <a:p>
          <a:endParaRPr lang="ru-RU"/>
        </a:p>
      </dgm:t>
    </dgm:pt>
    <dgm:pt modelId="{199E1169-CC66-4B17-BFD3-6507CD8EE017}">
      <dgm:prSet custT="1"/>
      <dgm:spPr/>
      <dgm:t>
        <a:bodyPr/>
        <a:lstStyle/>
        <a:p>
          <a:pPr marR="0" algn="ctr" rtl="0"/>
          <a:r>
            <a:rPr lang="ru-RU" sz="1400" b="1" baseline="0" dirty="0" smtClean="0">
              <a:solidFill>
                <a:schemeClr val="tx1"/>
              </a:solidFill>
              <a:latin typeface="Times New Roman"/>
            </a:rPr>
            <a:t>Управляющий совет, совет отцов,  совет бабушек</a:t>
          </a:r>
        </a:p>
      </dgm:t>
    </dgm:pt>
    <dgm:pt modelId="{8F5327D2-50EE-47B4-BCB4-C9BEE4C9E1A6}" type="parTrans" cxnId="{D8E1FB61-3C12-4A19-8DA8-B4BBDD76837F}">
      <dgm:prSet/>
      <dgm:spPr/>
      <dgm:t>
        <a:bodyPr/>
        <a:lstStyle/>
        <a:p>
          <a:endParaRPr lang="ru-RU"/>
        </a:p>
      </dgm:t>
    </dgm:pt>
    <dgm:pt modelId="{711A69D5-C134-40D9-BA32-0F524EFE2453}" type="sibTrans" cxnId="{D8E1FB61-3C12-4A19-8DA8-B4BBDD76837F}">
      <dgm:prSet/>
      <dgm:spPr/>
      <dgm:t>
        <a:bodyPr/>
        <a:lstStyle/>
        <a:p>
          <a:endParaRPr lang="ru-RU"/>
        </a:p>
      </dgm:t>
    </dgm:pt>
    <dgm:pt modelId="{5310158A-83B8-4181-B498-2128190E9E6F}">
      <dgm:prSet custT="1"/>
      <dgm:spPr/>
      <dgm:t>
        <a:bodyPr/>
        <a:lstStyle/>
        <a:p>
          <a:pPr marR="0" algn="ctr" rtl="0"/>
          <a:endParaRPr lang="ru-RU" sz="1200" baseline="0" dirty="0" smtClean="0">
            <a:latin typeface="Times New Roman"/>
          </a:endParaRPr>
        </a:p>
        <a:p>
          <a:pPr marR="0" algn="ctr" rtl="0"/>
          <a:r>
            <a:rPr lang="ru-RU" sz="1400" b="1" baseline="0" dirty="0" smtClean="0">
              <a:solidFill>
                <a:schemeClr val="tx1"/>
              </a:solidFill>
              <a:latin typeface="Times New Roman"/>
            </a:rPr>
            <a:t>Старожилы села</a:t>
          </a:r>
          <a:endParaRPr lang="ru-RU" sz="1400" dirty="0" smtClean="0">
            <a:solidFill>
              <a:schemeClr val="tx1"/>
            </a:solidFill>
          </a:endParaRPr>
        </a:p>
      </dgm:t>
    </dgm:pt>
    <dgm:pt modelId="{60A543DA-70DB-4F8F-AF3B-611056213DCD}" type="parTrans" cxnId="{5155CC25-3830-4E29-A78D-D6D2B557A7B3}">
      <dgm:prSet/>
      <dgm:spPr/>
      <dgm:t>
        <a:bodyPr/>
        <a:lstStyle/>
        <a:p>
          <a:endParaRPr lang="ru-RU"/>
        </a:p>
      </dgm:t>
    </dgm:pt>
    <dgm:pt modelId="{99622E56-6051-4FDC-97C9-E70475ADD780}" type="sibTrans" cxnId="{5155CC25-3830-4E29-A78D-D6D2B557A7B3}">
      <dgm:prSet/>
      <dgm:spPr/>
      <dgm:t>
        <a:bodyPr/>
        <a:lstStyle/>
        <a:p>
          <a:endParaRPr lang="ru-RU"/>
        </a:p>
      </dgm:t>
    </dgm:pt>
    <dgm:pt modelId="{9E548D1C-9051-4619-8DFF-4D3D5C40D7AF}">
      <dgm:prSet custT="1"/>
      <dgm:spPr/>
      <dgm:t>
        <a:bodyPr/>
        <a:lstStyle/>
        <a:p>
          <a:pPr marR="0" algn="ctr" rtl="0"/>
          <a:endParaRPr lang="ru-RU" sz="1200" baseline="0" dirty="0" smtClean="0">
            <a:latin typeface="Times New Roman"/>
          </a:endParaRPr>
        </a:p>
        <a:p>
          <a:pPr marR="0" algn="ctr" rtl="0"/>
          <a:r>
            <a:rPr lang="ru-RU" sz="1400" b="1" baseline="0" dirty="0" err="1" smtClean="0">
              <a:solidFill>
                <a:schemeClr val="tx1"/>
              </a:solidFill>
              <a:latin typeface="Times New Roman"/>
            </a:rPr>
            <a:t>Лачиновский</a:t>
          </a:r>
          <a:r>
            <a:rPr lang="ru-RU" sz="1400" b="1" baseline="0" dirty="0" smtClean="0">
              <a:solidFill>
                <a:schemeClr val="tx1"/>
              </a:solidFill>
              <a:latin typeface="Times New Roman"/>
            </a:rPr>
            <a:t> сельсовет</a:t>
          </a:r>
          <a:endParaRPr lang="ru-RU" sz="1400" dirty="0" smtClean="0">
            <a:solidFill>
              <a:schemeClr val="tx1"/>
            </a:solidFill>
          </a:endParaRPr>
        </a:p>
      </dgm:t>
    </dgm:pt>
    <dgm:pt modelId="{A4A185CD-77EF-421D-B39A-95F0C04D0936}" type="parTrans" cxnId="{D8B7F077-9087-4CA7-B299-CBB9ABA9CA68}">
      <dgm:prSet/>
      <dgm:spPr/>
      <dgm:t>
        <a:bodyPr/>
        <a:lstStyle/>
        <a:p>
          <a:endParaRPr lang="ru-RU"/>
        </a:p>
      </dgm:t>
    </dgm:pt>
    <dgm:pt modelId="{FAE0013E-9673-4CA9-B3CB-7823E532BD1C}" type="sibTrans" cxnId="{D8B7F077-9087-4CA7-B299-CBB9ABA9CA68}">
      <dgm:prSet/>
      <dgm:spPr/>
      <dgm:t>
        <a:bodyPr/>
        <a:lstStyle/>
        <a:p>
          <a:endParaRPr lang="ru-RU"/>
        </a:p>
      </dgm:t>
    </dgm:pt>
    <dgm:pt modelId="{1B356F6D-70AD-43CA-8EED-43B7C7EFC4EC}" type="pres">
      <dgm:prSet presAssocID="{C32033C1-5FD9-4D26-9995-5C19B576B9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31C3DD-1C19-4952-B56B-7DA3E6FFA7F8}" type="pres">
      <dgm:prSet presAssocID="{2AB6B52E-C03A-4C96-AE25-DA48C773BDF4}" presName="centerShape" presStyleLbl="node0" presStyleIdx="0" presStyleCnt="1"/>
      <dgm:spPr/>
      <dgm:t>
        <a:bodyPr/>
        <a:lstStyle/>
        <a:p>
          <a:endParaRPr lang="ru-RU"/>
        </a:p>
      </dgm:t>
    </dgm:pt>
    <dgm:pt modelId="{F24E9CF1-D3B0-40BA-A062-94823BFBFF47}" type="pres">
      <dgm:prSet presAssocID="{0FD02DE7-32D6-45D9-9E57-637AB683B8A0}" presName="Name9" presStyleLbl="parChTrans1D2" presStyleIdx="0" presStyleCnt="4"/>
      <dgm:spPr/>
      <dgm:t>
        <a:bodyPr/>
        <a:lstStyle/>
        <a:p>
          <a:endParaRPr lang="ru-RU"/>
        </a:p>
      </dgm:t>
    </dgm:pt>
    <dgm:pt modelId="{F0F9D077-9581-4AD0-B4CF-6D5001431241}" type="pres">
      <dgm:prSet presAssocID="{0FD02DE7-32D6-45D9-9E57-637AB683B8A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1212FA5-5B85-47B0-B287-8356FB57AF3F}" type="pres">
      <dgm:prSet presAssocID="{84F945FA-AC69-4379-8DDC-D2FFDC7E7AF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B9378-1295-400D-9B53-541C18EABF7C}" type="pres">
      <dgm:prSet presAssocID="{8F5327D2-50EE-47B4-BCB4-C9BEE4C9E1A6}" presName="Name9" presStyleLbl="parChTrans1D2" presStyleIdx="1" presStyleCnt="4"/>
      <dgm:spPr/>
      <dgm:t>
        <a:bodyPr/>
        <a:lstStyle/>
        <a:p>
          <a:endParaRPr lang="ru-RU"/>
        </a:p>
      </dgm:t>
    </dgm:pt>
    <dgm:pt modelId="{8069C81F-14FC-4AEF-96FA-F685F08FDA9B}" type="pres">
      <dgm:prSet presAssocID="{8F5327D2-50EE-47B4-BCB4-C9BEE4C9E1A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9B7D065-F14B-4684-AC4D-35E3756D8ABC}" type="pres">
      <dgm:prSet presAssocID="{199E1169-CC66-4B17-BFD3-6507CD8EE017}" presName="node" presStyleLbl="node1" presStyleIdx="1" presStyleCnt="4" custScaleX="115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CB815-1EBB-421D-B76E-C558C09B28AB}" type="pres">
      <dgm:prSet presAssocID="{60A543DA-70DB-4F8F-AF3B-611056213DCD}" presName="Name9" presStyleLbl="parChTrans1D2" presStyleIdx="2" presStyleCnt="4"/>
      <dgm:spPr/>
      <dgm:t>
        <a:bodyPr/>
        <a:lstStyle/>
        <a:p>
          <a:endParaRPr lang="ru-RU"/>
        </a:p>
      </dgm:t>
    </dgm:pt>
    <dgm:pt modelId="{B7748585-1F90-4A06-9AB8-944703D10200}" type="pres">
      <dgm:prSet presAssocID="{60A543DA-70DB-4F8F-AF3B-611056213DC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FAD2620-F8B1-47CD-AC93-A1551264F30A}" type="pres">
      <dgm:prSet presAssocID="{5310158A-83B8-4181-B498-2128190E9E6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2C004-EAF1-4431-A76D-B576395A8D09}" type="pres">
      <dgm:prSet presAssocID="{A4A185CD-77EF-421D-B39A-95F0C04D0936}" presName="Name9" presStyleLbl="parChTrans1D2" presStyleIdx="3" presStyleCnt="4"/>
      <dgm:spPr/>
      <dgm:t>
        <a:bodyPr/>
        <a:lstStyle/>
        <a:p>
          <a:endParaRPr lang="ru-RU"/>
        </a:p>
      </dgm:t>
    </dgm:pt>
    <dgm:pt modelId="{285C04AA-B531-49F0-B180-7E7299CF5FB8}" type="pres">
      <dgm:prSet presAssocID="{A4A185CD-77EF-421D-B39A-95F0C04D093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9BEE45C-509C-4E65-AA31-4F1D9677891D}" type="pres">
      <dgm:prSet presAssocID="{9E548D1C-9051-4619-8DFF-4D3D5C40D7AF}" presName="node" presStyleLbl="node1" presStyleIdx="3" presStyleCnt="4" custScaleX="117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583511-29C3-4F66-9E21-64877F96C35E}" srcId="{C32033C1-5FD9-4D26-9995-5C19B576B98E}" destId="{2AB6B52E-C03A-4C96-AE25-DA48C773BDF4}" srcOrd="0" destOrd="0" parTransId="{EDA6FC6B-E301-48FA-AE6F-83AA481EEFF5}" sibTransId="{BC3C537C-C20F-450B-8D47-5F60B7DF7BC0}"/>
    <dgm:cxn modelId="{25352F77-0017-4FFB-B12B-8577709F0010}" type="presOf" srcId="{C32033C1-5FD9-4D26-9995-5C19B576B98E}" destId="{1B356F6D-70AD-43CA-8EED-43B7C7EFC4EC}" srcOrd="0" destOrd="0" presId="urn:microsoft.com/office/officeart/2005/8/layout/radial1"/>
    <dgm:cxn modelId="{D8B7F077-9087-4CA7-B299-CBB9ABA9CA68}" srcId="{2AB6B52E-C03A-4C96-AE25-DA48C773BDF4}" destId="{9E548D1C-9051-4619-8DFF-4D3D5C40D7AF}" srcOrd="3" destOrd="0" parTransId="{A4A185CD-77EF-421D-B39A-95F0C04D0936}" sibTransId="{FAE0013E-9673-4CA9-B3CB-7823E532BD1C}"/>
    <dgm:cxn modelId="{7AC2F8CA-D631-49D2-B26B-4574194F5FCF}" type="presOf" srcId="{8F5327D2-50EE-47B4-BCB4-C9BEE4C9E1A6}" destId="{8069C81F-14FC-4AEF-96FA-F685F08FDA9B}" srcOrd="1" destOrd="0" presId="urn:microsoft.com/office/officeart/2005/8/layout/radial1"/>
    <dgm:cxn modelId="{B4DF5FFA-A389-4CB0-B15D-4FCB6F18F8EC}" type="presOf" srcId="{9E548D1C-9051-4619-8DFF-4D3D5C40D7AF}" destId="{39BEE45C-509C-4E65-AA31-4F1D9677891D}" srcOrd="0" destOrd="0" presId="urn:microsoft.com/office/officeart/2005/8/layout/radial1"/>
    <dgm:cxn modelId="{A8770B50-E60D-497D-9EAB-69901E1113A2}" type="presOf" srcId="{199E1169-CC66-4B17-BFD3-6507CD8EE017}" destId="{79B7D065-F14B-4684-AC4D-35E3756D8ABC}" srcOrd="0" destOrd="0" presId="urn:microsoft.com/office/officeart/2005/8/layout/radial1"/>
    <dgm:cxn modelId="{9BA678C7-1FCA-47BB-AD4D-418B197A2C12}" type="presOf" srcId="{0FD02DE7-32D6-45D9-9E57-637AB683B8A0}" destId="{F24E9CF1-D3B0-40BA-A062-94823BFBFF47}" srcOrd="0" destOrd="0" presId="urn:microsoft.com/office/officeart/2005/8/layout/radial1"/>
    <dgm:cxn modelId="{7E7F9584-71DF-4C99-9D12-973CB9E98F64}" type="presOf" srcId="{A4A185CD-77EF-421D-B39A-95F0C04D0936}" destId="{4272C004-EAF1-4431-A76D-B576395A8D09}" srcOrd="0" destOrd="0" presId="urn:microsoft.com/office/officeart/2005/8/layout/radial1"/>
    <dgm:cxn modelId="{F2509DE9-1A4E-40E2-85C0-D288A111EE34}" type="presOf" srcId="{5310158A-83B8-4181-B498-2128190E9E6F}" destId="{6FAD2620-F8B1-47CD-AC93-A1551264F30A}" srcOrd="0" destOrd="0" presId="urn:microsoft.com/office/officeart/2005/8/layout/radial1"/>
    <dgm:cxn modelId="{5155CC25-3830-4E29-A78D-D6D2B557A7B3}" srcId="{2AB6B52E-C03A-4C96-AE25-DA48C773BDF4}" destId="{5310158A-83B8-4181-B498-2128190E9E6F}" srcOrd="2" destOrd="0" parTransId="{60A543DA-70DB-4F8F-AF3B-611056213DCD}" sibTransId="{99622E56-6051-4FDC-97C9-E70475ADD780}"/>
    <dgm:cxn modelId="{D7E085A1-34E1-4C45-95DC-2D8DCE4DE3B3}" type="presOf" srcId="{60A543DA-70DB-4F8F-AF3B-611056213DCD}" destId="{B57CB815-1EBB-421D-B76E-C558C09B28AB}" srcOrd="0" destOrd="0" presId="urn:microsoft.com/office/officeart/2005/8/layout/radial1"/>
    <dgm:cxn modelId="{1F295E19-BBF9-4AE1-9F10-0951ECC8CE83}" srcId="{2AB6B52E-C03A-4C96-AE25-DA48C773BDF4}" destId="{84F945FA-AC69-4379-8DDC-D2FFDC7E7AF5}" srcOrd="0" destOrd="0" parTransId="{0FD02DE7-32D6-45D9-9E57-637AB683B8A0}" sibTransId="{85A11501-9E5C-4B85-98C0-BEF663BE23AB}"/>
    <dgm:cxn modelId="{D8E1FB61-3C12-4A19-8DA8-B4BBDD76837F}" srcId="{2AB6B52E-C03A-4C96-AE25-DA48C773BDF4}" destId="{199E1169-CC66-4B17-BFD3-6507CD8EE017}" srcOrd="1" destOrd="0" parTransId="{8F5327D2-50EE-47B4-BCB4-C9BEE4C9E1A6}" sibTransId="{711A69D5-C134-40D9-BA32-0F524EFE2453}"/>
    <dgm:cxn modelId="{1B7C00C3-D29D-43DC-86E7-F09C738AC0E6}" type="presOf" srcId="{60A543DA-70DB-4F8F-AF3B-611056213DCD}" destId="{B7748585-1F90-4A06-9AB8-944703D10200}" srcOrd="1" destOrd="0" presId="urn:microsoft.com/office/officeart/2005/8/layout/radial1"/>
    <dgm:cxn modelId="{C8ECF255-7005-480F-9C69-F8F5811A0671}" type="presOf" srcId="{A4A185CD-77EF-421D-B39A-95F0C04D0936}" destId="{285C04AA-B531-49F0-B180-7E7299CF5FB8}" srcOrd="1" destOrd="0" presId="urn:microsoft.com/office/officeart/2005/8/layout/radial1"/>
    <dgm:cxn modelId="{0C02C88F-BDF6-42FA-8E7A-13ABC9FFC6D7}" type="presOf" srcId="{2AB6B52E-C03A-4C96-AE25-DA48C773BDF4}" destId="{C331C3DD-1C19-4952-B56B-7DA3E6FFA7F8}" srcOrd="0" destOrd="0" presId="urn:microsoft.com/office/officeart/2005/8/layout/radial1"/>
    <dgm:cxn modelId="{2CE76782-134E-4242-8F95-5CEF19FFDF04}" type="presOf" srcId="{0FD02DE7-32D6-45D9-9E57-637AB683B8A0}" destId="{F0F9D077-9581-4AD0-B4CF-6D5001431241}" srcOrd="1" destOrd="0" presId="urn:microsoft.com/office/officeart/2005/8/layout/radial1"/>
    <dgm:cxn modelId="{4A658C16-1942-4DBC-B4C1-82FFCAEB3B10}" type="presOf" srcId="{8F5327D2-50EE-47B4-BCB4-C9BEE4C9E1A6}" destId="{6B9B9378-1295-400D-9B53-541C18EABF7C}" srcOrd="0" destOrd="0" presId="urn:microsoft.com/office/officeart/2005/8/layout/radial1"/>
    <dgm:cxn modelId="{A703C1DB-586C-4DDB-A6DD-824D7AE84335}" type="presOf" srcId="{84F945FA-AC69-4379-8DDC-D2FFDC7E7AF5}" destId="{A1212FA5-5B85-47B0-B287-8356FB57AF3F}" srcOrd="0" destOrd="0" presId="urn:microsoft.com/office/officeart/2005/8/layout/radial1"/>
    <dgm:cxn modelId="{6C08C051-3C6D-4963-AAF7-2137970EA401}" type="presParOf" srcId="{1B356F6D-70AD-43CA-8EED-43B7C7EFC4EC}" destId="{C331C3DD-1C19-4952-B56B-7DA3E6FFA7F8}" srcOrd="0" destOrd="0" presId="urn:microsoft.com/office/officeart/2005/8/layout/radial1"/>
    <dgm:cxn modelId="{BBA5AABD-A94A-4895-BED6-15C3C7D71294}" type="presParOf" srcId="{1B356F6D-70AD-43CA-8EED-43B7C7EFC4EC}" destId="{F24E9CF1-D3B0-40BA-A062-94823BFBFF47}" srcOrd="1" destOrd="0" presId="urn:microsoft.com/office/officeart/2005/8/layout/radial1"/>
    <dgm:cxn modelId="{0422BA34-8465-4BC3-A366-CDF2C293DF0E}" type="presParOf" srcId="{F24E9CF1-D3B0-40BA-A062-94823BFBFF47}" destId="{F0F9D077-9581-4AD0-B4CF-6D5001431241}" srcOrd="0" destOrd="0" presId="urn:microsoft.com/office/officeart/2005/8/layout/radial1"/>
    <dgm:cxn modelId="{B0D32DAE-2AD3-4A88-9166-044F1443FD9F}" type="presParOf" srcId="{1B356F6D-70AD-43CA-8EED-43B7C7EFC4EC}" destId="{A1212FA5-5B85-47B0-B287-8356FB57AF3F}" srcOrd="2" destOrd="0" presId="urn:microsoft.com/office/officeart/2005/8/layout/radial1"/>
    <dgm:cxn modelId="{CDAD0254-37E8-426C-B856-0ED58DCB5007}" type="presParOf" srcId="{1B356F6D-70AD-43CA-8EED-43B7C7EFC4EC}" destId="{6B9B9378-1295-400D-9B53-541C18EABF7C}" srcOrd="3" destOrd="0" presId="urn:microsoft.com/office/officeart/2005/8/layout/radial1"/>
    <dgm:cxn modelId="{2166D71D-A1E4-4E73-9FAE-0BD5535A32A4}" type="presParOf" srcId="{6B9B9378-1295-400D-9B53-541C18EABF7C}" destId="{8069C81F-14FC-4AEF-96FA-F685F08FDA9B}" srcOrd="0" destOrd="0" presId="urn:microsoft.com/office/officeart/2005/8/layout/radial1"/>
    <dgm:cxn modelId="{EE369D7A-F52F-47BB-AAC6-9434F34FA292}" type="presParOf" srcId="{1B356F6D-70AD-43CA-8EED-43B7C7EFC4EC}" destId="{79B7D065-F14B-4684-AC4D-35E3756D8ABC}" srcOrd="4" destOrd="0" presId="urn:microsoft.com/office/officeart/2005/8/layout/radial1"/>
    <dgm:cxn modelId="{55EA90A2-BCDA-472E-BFC8-9CFD520FA714}" type="presParOf" srcId="{1B356F6D-70AD-43CA-8EED-43B7C7EFC4EC}" destId="{B57CB815-1EBB-421D-B76E-C558C09B28AB}" srcOrd="5" destOrd="0" presId="urn:microsoft.com/office/officeart/2005/8/layout/radial1"/>
    <dgm:cxn modelId="{A7457C3E-F8AC-450A-A2AF-F7CDBEC08808}" type="presParOf" srcId="{B57CB815-1EBB-421D-B76E-C558C09B28AB}" destId="{B7748585-1F90-4A06-9AB8-944703D10200}" srcOrd="0" destOrd="0" presId="urn:microsoft.com/office/officeart/2005/8/layout/radial1"/>
    <dgm:cxn modelId="{2698E511-7EDA-4DE0-B45C-1B92AE037327}" type="presParOf" srcId="{1B356F6D-70AD-43CA-8EED-43B7C7EFC4EC}" destId="{6FAD2620-F8B1-47CD-AC93-A1551264F30A}" srcOrd="6" destOrd="0" presId="urn:microsoft.com/office/officeart/2005/8/layout/radial1"/>
    <dgm:cxn modelId="{1B6177B0-4A65-474C-89D6-C08953A5F392}" type="presParOf" srcId="{1B356F6D-70AD-43CA-8EED-43B7C7EFC4EC}" destId="{4272C004-EAF1-4431-A76D-B576395A8D09}" srcOrd="7" destOrd="0" presId="urn:microsoft.com/office/officeart/2005/8/layout/radial1"/>
    <dgm:cxn modelId="{2823FA78-E8FC-4C02-8E9A-8F17369F7E89}" type="presParOf" srcId="{4272C004-EAF1-4431-A76D-B576395A8D09}" destId="{285C04AA-B531-49F0-B180-7E7299CF5FB8}" srcOrd="0" destOrd="0" presId="urn:microsoft.com/office/officeart/2005/8/layout/radial1"/>
    <dgm:cxn modelId="{92956AF4-87A4-47CD-A9D4-FCF2DD96F74E}" type="presParOf" srcId="{1B356F6D-70AD-43CA-8EED-43B7C7EFC4EC}" destId="{39BEE45C-509C-4E65-AA31-4F1D9677891D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2153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 экологических проектов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«Школа – за экологию!»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Авторы проекта: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Маннанова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Анастасия, Кошкина Татьяна,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8 класса МОУ СОШ с.Красная Горка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Богомолова Вера Сергеевна, учитель химии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Направление 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прекрасен этот мир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71448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«Красивая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P5180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300" y="642918"/>
            <a:ext cx="38227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P80302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903900"/>
            <a:ext cx="3929090" cy="29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P80302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0165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P80302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4538" y="3929067"/>
            <a:ext cx="390946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Направление 4 «От чистого дома к зеленой планете»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86454"/>
            <a:ext cx="4643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Марафон экологических мероприятий под знаком Всероссийского экологического субботника «Зеленая Весна»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G_20190419_121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3478208" cy="26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G_20190419_1214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642918"/>
            <a:ext cx="3500430" cy="262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G_20190419_122647"/>
          <p:cNvPicPr>
            <a:picLocks noChangeAspect="1" noChangeArrowheads="1"/>
          </p:cNvPicPr>
          <p:nvPr/>
        </p:nvPicPr>
        <p:blipFill>
          <a:blip r:embed="rId4" cstate="print"/>
          <a:srcRect b="23607"/>
          <a:stretch>
            <a:fillRect/>
          </a:stretch>
        </p:blipFill>
        <p:spPr bwMode="auto">
          <a:xfrm>
            <a:off x="214282" y="3357562"/>
            <a:ext cx="40020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00694" y="621508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Экодесант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«Посади дерево»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IMG_20190419_1247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429000"/>
            <a:ext cx="3597272" cy="269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Направление 5  «Посмотри на мир с любовью»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471488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во Всероссийском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Эко-марафоне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«Переработка»</a:t>
            </a:r>
          </a:p>
          <a:p>
            <a:endParaRPr lang="ru-RU" dirty="0"/>
          </a:p>
        </p:txBody>
      </p:sp>
      <p:pic>
        <p:nvPicPr>
          <p:cNvPr id="4" name="Рисунок 3" descr="F:\Я-гражданин России 2020\Грамоты\Макулатура 2018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2857520" cy="357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Грамоты 2016-17\Сделаем планету чищ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928670"/>
            <a:ext cx="27860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0562" y="471488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Областной творческий конкурс экологических проектов «Сделаем планету чище»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повышение экологической культуры учащихся, повышение уровня заинтересованности в защите и сохранении природной среды;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привлечение внимания населения села Красная Горка к проблемам озеленения и благоустройства территории, сохранения экологической безопасности по месту жительства.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Оценка результатов.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   Комиссия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подведению итогов проводимых мероприятий. В состав комиссии входят педагоги, родители (законные представители), учащиеся (члены Управляющего совета МОУ СОШ с. Красная Горка и детской организации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представители Администрации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Лачиновского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сельсовета.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14480" y="714356"/>
          <a:ext cx="5929354" cy="5579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4480" y="21429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Социальные партнеры проекта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857364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00430" y="428604"/>
            <a:ext cx="478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бы каждый человек на клочке земли сделал всё, что он может –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прекрасна была бы наша Земля»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А.П.Чехов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SC024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2808305" cy="211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20180623_09553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00174"/>
            <a:ext cx="2840067" cy="208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20190905_0856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71736" cy="19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G_20190905_0851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928934"/>
            <a:ext cx="2763831" cy="206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IMG_20190419_1207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711039"/>
            <a:ext cx="2857520" cy="214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MG_20190419_1210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774527"/>
            <a:ext cx="2786051" cy="208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80010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содействие улучшению  экологической обстановки в микрорайоне школы, формирование экологической культуры школьников на основе трудового, духовно – нравственного развития личности через совместную деятельность учащихся, родителей, педагогического коллектива, жителей села Красная Горка в благоустройстве пришкольного участка и прилегающих территорий.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формирование у подрастающего поколения активной гражданской позиции;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воспитание экологической культуры и экологического сознания школьников;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содействие нравственному, эстетическому и трудовому воспитанию школьников;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чувства личной ответственности за состояние окружающей среды;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инициативы и творчества школьников через организацию социально значимой деятельности – благоустройство пришкольной территории;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привлечение школьников к поиску механизмов решения актуальных проблем местного сообщества через разработку и реализацию социально значимых проектов.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2" y="4572008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Опрос жителей с.Красная Горка, учащихся, родителей, педагогов МОУ СОШ с.Красная Горка: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70%  - недовольны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состоянием территорий,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них 45% согласны участвовать в благоустройстве прилегающей территории и оказать посильную помощь школе.</a:t>
            </a:r>
          </a:p>
          <a:p>
            <a:endParaRPr lang="ru-RU" dirty="0"/>
          </a:p>
        </p:txBody>
      </p:sp>
      <p:pic>
        <p:nvPicPr>
          <p:cNvPr id="3" name="Рисунок 2" descr="C:\Users\Пользователь\Desktop\С телефона Фото\IMG_20191004_1112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71942"/>
            <a:ext cx="3500462" cy="243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57158" y="0"/>
            <a:ext cx="337969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 ли проводить работу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улучшению облика школьной территории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да – 100 %,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нет – 0%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Объект 5"/>
          <p:cNvGraphicFramePr>
            <a:graphicFrameLocks noChangeAspect="1"/>
          </p:cNvGraphicFramePr>
          <p:nvPr/>
        </p:nvGraphicFramePr>
        <p:xfrm>
          <a:off x="214282" y="1714488"/>
          <a:ext cx="3964018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85720" y="2249806"/>
            <a:ext cx="90868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274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Объект 6"/>
          <p:cNvGraphicFramePr>
            <a:graphicFrameLocks noChangeAspect="1"/>
          </p:cNvGraphicFramePr>
          <p:nvPr/>
        </p:nvGraphicFramePr>
        <p:xfrm>
          <a:off x="4686300" y="1000108"/>
          <a:ext cx="4243418" cy="364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221455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214290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Вы делаете, чтобы сохранить чистоту  парка, пруда?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берегу и стараюсь охранять – 60 %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берегу сам и контролирую других – 35 %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ничего не делаю – 5 %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этапы реализации проекта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142984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 этап.  Подготовительный.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экологической обстановки, сбор и обработка информации, анкетирование,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опрос общественного мнения жителей села</a:t>
            </a:r>
          </a:p>
          <a:p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1142984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II этап.  Практический.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семян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Выращивание рассады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Посадка саженцев деревьев.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растениями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3571876"/>
            <a:ext cx="350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III этап.  Обобщающий.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полученных результатов.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Подготовке презентации проекта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3500438"/>
            <a:ext cx="4071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IV этап.  Информационно-просветительский.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Распространение в школьных и местных СМИ, школьном сайте в сети Интернет  информации о деятельности учащихся по реализации проекта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285728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Направление 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Экологический университет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429000"/>
            <a:ext cx="3214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Экоурок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Всеросийский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фотоконкурс «Водные сокровища России»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федеральной целевой программы «Вода России».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 «Пейзажи» – изображения ландшафтов, ключевую роль в которых играют водные объекты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400050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Операция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Птицеград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voda.mnr.gov.ru/upload/iblock/fcb/tmp2-1488534595-prudkrasnajgor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43372" y="5143512"/>
            <a:ext cx="264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Районная экологическая акция «Украсим садами Пензенский край»</a:t>
            </a:r>
          </a:p>
          <a:p>
            <a:endParaRPr lang="ru-RU" dirty="0"/>
          </a:p>
        </p:txBody>
      </p:sp>
      <p:pic>
        <p:nvPicPr>
          <p:cNvPr id="1027" name="Picture 3" descr="DSCN39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85926"/>
            <a:ext cx="27782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SCN39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714356"/>
            <a:ext cx="3071802" cy="230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Грамоты 2016-17\Украсим садами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714752"/>
            <a:ext cx="2199866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786058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Региональная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экологическая акция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«Чистый берег»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AM_03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9943"/>
            <a:ext cx="3429024" cy="256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AM_03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09264" cy="263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SC024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9437" y="0"/>
            <a:ext cx="3584563" cy="268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15074" y="300037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Очистка родника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с.Чубаровка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180623_09484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7" y="4071943"/>
            <a:ext cx="300036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29058" y="3571876"/>
            <a:ext cx="2286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Сохранять чистоту и красоту водоемов очень просто. Для этого надо: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Любить родные места отдыха;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 мусорить, сохранять берега водоемов в чистоте и просить об этом окружающих.</a:t>
            </a:r>
          </a:p>
          <a:p>
            <a:endParaRPr lang="ru-RU" dirty="0"/>
          </a:p>
        </p:txBody>
      </p:sp>
      <p:pic>
        <p:nvPicPr>
          <p:cNvPr id="10" name="Рисунок 9" descr="F:\Я-гражданин России 2020\Грамоты\Чистый берег 20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357430"/>
            <a:ext cx="149769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Я-гражданин России 2020\Грамоты\Чистый берег 2018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0"/>
            <a:ext cx="15001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Направление 2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Мои шаги в экологию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5143512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Региональный этап Всероссийского конкурса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«Моя малая Родина: природа, культура, этнос» –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 место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514351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714620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Районная и областная научно-практическая конференция юных исследователей окружающей среды –2 место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00" y="2643182"/>
            <a:ext cx="357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Я-гражданин России 2020\Грамоты\Кузина Окруж.среда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Я-гражданин России 2020\Грамоты\Логушкова Окр среда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42852"/>
            <a:ext cx="1733550" cy="237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43570" y="2571744"/>
            <a:ext cx="3500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Областной этап Всероссийского юниорского лесного конкурса «Подрост» («За сохранение природы и бережное отношение к лесным богатствам) – 2 место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550070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2" name="Рисунок 11" descr="D:\Грамоты 2016-17\Бердников Окруж. сред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000108"/>
            <a:ext cx="1852749" cy="25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Грамоты 2016-17\Бердников Земля родна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928934"/>
            <a:ext cx="18573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Фото 2016-17\Земля родная\DSCN04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071942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857884" y="614364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Областная НПК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«Земля родная»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D:\Грамоты 2016-17\Бердников Земля родная 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500570"/>
            <a:ext cx="17192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07181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Областной конкурс «Протяни природе руку»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58.rpn.gov.ru/sites/default/files/users/%D0%A3%D0%BF%D1%80%D0%B0%D0%B2%D0%BB%D0%B5%D0%BD%D0%B8%D0%B5%20%D0%A0%D0%BE%D1%81%D0%BF%D1%80%D0%B8%D1%80%D0%BE%D0%B4%D0%BD%D0%B0%D0%B4%D0%B7%D0%BE%D1%80%D0%B0%20%D0%BF%D0%BE%20%D0%9F%D0%B5%D0%BD%D0%B7%D0%B5%D0%BD%D1%81%D0%BA%D0%BE%D0%B9%20%D0%BE%D0%B1%D0%BB%D0%B0%D1%81%D1%82%D0%B8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28"/>
            <a:ext cx="3681412" cy="27563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6000768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Районный и областной этапы экологической акции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«Летопись добрых дел по сохранению природы» </a:t>
            </a:r>
          </a:p>
          <a:p>
            <a:endParaRPr lang="ru-RU" dirty="0"/>
          </a:p>
        </p:txBody>
      </p:sp>
      <p:pic>
        <p:nvPicPr>
          <p:cNvPr id="5" name="Рисунок 4" descr="G:\Аттестация_химия\Грамоты БВС\Летопись 2015 райо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00438"/>
            <a:ext cx="1803080" cy="250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Аттестация_химия\Грамоты БВС\Летопись 2016 область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500438"/>
            <a:ext cx="1694088" cy="247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Аттестация_химия\Грамоты БВС\Летопись добрых дел район  20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500438"/>
            <a:ext cx="1857388" cy="243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Аттестация_химия\Грамоты БВС\Летопись  2015 область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500438"/>
            <a:ext cx="1740409" cy="242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Грамоты 2016-17\Протяни природе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285728"/>
            <a:ext cx="192513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Грамоты 2016-17\Живи село 201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285728"/>
            <a:ext cx="1947862" cy="27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600076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71462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Районный конкурс детского творчества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«Мир заповедной природы»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Я-гражданин России 2020\Грамоты\Мир запов.природы Вазеров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28"/>
            <a:ext cx="1785950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Я-гражданин России 2020\Грамоты\Мир запов.природы Козлова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Грамоты 2016-17\Моя малая Родина школа 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857628"/>
            <a:ext cx="2057400" cy="275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5720" y="550070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творческих работ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«Моя малая Родина»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:\Грамоты 2016-17\Моя малая Родина школа 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857628"/>
            <a:ext cx="195697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29190" y="571480"/>
            <a:ext cx="40005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Направление 3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прекрасен этот мир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708</Words>
  <PresentationFormat>Экран (4:3)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1</cp:lastModifiedBy>
  <cp:revision>71</cp:revision>
  <dcterms:created xsi:type="dcterms:W3CDTF">2020-02-23T09:52:08Z</dcterms:created>
  <dcterms:modified xsi:type="dcterms:W3CDTF">2020-05-13T06:09:39Z</dcterms:modified>
</cp:coreProperties>
</file>